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7"/>
  </p:notesMasterIdLst>
  <p:sldIdLst>
    <p:sldId id="277" r:id="rId4"/>
    <p:sldId id="257" r:id="rId5"/>
    <p:sldId id="260" r:id="rId6"/>
    <p:sldId id="261" r:id="rId7"/>
    <p:sldId id="278" r:id="rId8"/>
    <p:sldId id="279" r:id="rId9"/>
    <p:sldId id="280" r:id="rId10"/>
    <p:sldId id="281" r:id="rId11"/>
    <p:sldId id="282" r:id="rId12"/>
    <p:sldId id="258" r:id="rId13"/>
    <p:sldId id="283" r:id="rId14"/>
    <p:sldId id="284" r:id="rId15"/>
    <p:sldId id="285" r:id="rId16"/>
    <p:sldId id="286" r:id="rId17"/>
    <p:sldId id="287" r:id="rId18"/>
    <p:sldId id="289" r:id="rId19"/>
    <p:sldId id="288" r:id="rId20"/>
    <p:sldId id="290" r:id="rId21"/>
    <p:sldId id="292" r:id="rId22"/>
    <p:sldId id="263" r:id="rId23"/>
    <p:sldId id="262" r:id="rId24"/>
    <p:sldId id="264" r:id="rId25"/>
    <p:sldId id="265" r:id="rId26"/>
    <p:sldId id="266" r:id="rId27"/>
    <p:sldId id="267" r:id="rId28"/>
    <p:sldId id="268" r:id="rId29"/>
    <p:sldId id="275" r:id="rId30"/>
    <p:sldId id="276" r:id="rId31"/>
    <p:sldId id="269" r:id="rId32"/>
    <p:sldId id="270" r:id="rId33"/>
    <p:sldId id="271" r:id="rId34"/>
    <p:sldId id="272" r:id="rId35"/>
    <p:sldId id="273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656A2C-C4D5-4EC5-9E10-862C1AE7DCD0}">
          <p14:sldIdLst>
            <p14:sldId id="277"/>
            <p14:sldId id="257"/>
            <p14:sldId id="260"/>
            <p14:sldId id="261"/>
            <p14:sldId id="278"/>
            <p14:sldId id="279"/>
            <p14:sldId id="280"/>
            <p14:sldId id="281"/>
            <p14:sldId id="282"/>
            <p14:sldId id="258"/>
            <p14:sldId id="283"/>
            <p14:sldId id="284"/>
            <p14:sldId id="285"/>
            <p14:sldId id="286"/>
            <p14:sldId id="287"/>
            <p14:sldId id="289"/>
            <p14:sldId id="288"/>
            <p14:sldId id="290"/>
            <p14:sldId id="292"/>
            <p14:sldId id="263"/>
          </p14:sldIdLst>
        </p14:section>
        <p14:section name="Templates and Images" id="{9A11AB36-CFD8-4935-97F0-B038D2116F0E}">
          <p14:sldIdLst>
            <p14:sldId id="262"/>
            <p14:sldId id="264"/>
            <p14:sldId id="265"/>
            <p14:sldId id="266"/>
            <p14:sldId id="267"/>
            <p14:sldId id="268"/>
            <p14:sldId id="275"/>
            <p14:sldId id="276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4" y="1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4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https://www.pexels.com/photo/photo-of-people-holding-pizza-3944307/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70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mailto:steve@nimblepros.com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10.png"/><Relationship Id="rId17" Type="http://schemas.openxmlformats.org/officeDocument/2006/relationships/image" Target="../media/image42.svg"/><Relationship Id="rId2" Type="http://schemas.openxmlformats.org/officeDocument/2006/relationships/image" Target="../media/image3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9.svg"/><Relationship Id="rId5" Type="http://schemas.openxmlformats.org/officeDocument/2006/relationships/image" Target="../media/image38.svg"/><Relationship Id="rId15" Type="http://schemas.openxmlformats.org/officeDocument/2006/relationships/image" Target="../media/image30.svg"/><Relationship Id="rId10" Type="http://schemas.openxmlformats.org/officeDocument/2006/relationships/image" Target="../media/image8.png"/><Relationship Id="rId4" Type="http://schemas.openxmlformats.org/officeDocument/2006/relationships/image" Target="../media/image37.png"/><Relationship Id="rId9" Type="http://schemas.openxmlformats.org/officeDocument/2006/relationships/image" Target="../media/image23.svg"/><Relationship Id="rId1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7.svg"/><Relationship Id="rId3" Type="http://schemas.openxmlformats.org/officeDocument/2006/relationships/image" Target="../media/image19.svg"/><Relationship Id="rId7" Type="http://schemas.openxmlformats.org/officeDocument/2006/relationships/image" Target="../media/image34.svg"/><Relationship Id="rId12" Type="http://schemas.openxmlformats.org/officeDocument/2006/relationships/image" Target="../media/image16.png"/><Relationship Id="rId17" Type="http://schemas.openxmlformats.org/officeDocument/2006/relationships/image" Target="../media/image48.svg"/><Relationship Id="rId2" Type="http://schemas.openxmlformats.org/officeDocument/2006/relationships/image" Target="../media/image18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25.svg"/><Relationship Id="rId5" Type="http://schemas.openxmlformats.org/officeDocument/2006/relationships/image" Target="../media/image21.svg"/><Relationship Id="rId15" Type="http://schemas.openxmlformats.org/officeDocument/2006/relationships/image" Target="../media/image46.sv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44.sv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.svg"/><Relationship Id="rId3" Type="http://schemas.openxmlformats.org/officeDocument/2006/relationships/image" Target="../media/image50.svg"/><Relationship Id="rId7" Type="http://schemas.openxmlformats.org/officeDocument/2006/relationships/image" Target="../media/image32.svg"/><Relationship Id="rId12" Type="http://schemas.openxmlformats.org/officeDocument/2006/relationships/image" Target="../media/image3.png"/><Relationship Id="rId17" Type="http://schemas.openxmlformats.org/officeDocument/2006/relationships/image" Target="../media/image60.svg"/><Relationship Id="rId2" Type="http://schemas.openxmlformats.org/officeDocument/2006/relationships/image" Target="../media/image49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56.svg"/><Relationship Id="rId5" Type="http://schemas.openxmlformats.org/officeDocument/2006/relationships/image" Target="../media/image52.svg"/><Relationship Id="rId15" Type="http://schemas.openxmlformats.org/officeDocument/2006/relationships/image" Target="../media/image58.sv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svg"/><Relationship Id="rId1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28.sv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27.png"/><Relationship Id="rId17" Type="http://schemas.openxmlformats.org/officeDocument/2006/relationships/image" Target="../media/image15.svg"/><Relationship Id="rId2" Type="http://schemas.openxmlformats.org/officeDocument/2006/relationships/image" Target="../media/image6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2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Core project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645FC6-9C2C-4F18-A3EB-52889721D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999345"/>
            <a:ext cx="5383893" cy="48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FF6-3F1A-47BD-B20F-0FB83C95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6160" cy="1325563"/>
          </a:xfrm>
        </p:spPr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tx2"/>
                </a:solidFill>
              </a:rPr>
              <a:t>Infrastructure</a:t>
            </a:r>
            <a:r>
              <a:rPr lang="en-US" dirty="0"/>
              <a:t> project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2837CA8-DF40-4A61-8B55-B621A5E74C04}"/>
              </a:ext>
            </a:extLst>
          </p:cNvPr>
          <p:cNvSpPr/>
          <p:nvPr/>
        </p:nvSpPr>
        <p:spPr>
          <a:xfrm>
            <a:off x="8507506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0993045-05A5-4810-B974-5BB97ED79A2F}"/>
              </a:ext>
            </a:extLst>
          </p:cNvPr>
          <p:cNvSpPr/>
          <p:nvPr/>
        </p:nvSpPr>
        <p:spPr>
          <a:xfrm>
            <a:off x="4585448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Cached Repositories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FAB384E-8B63-4053-8BDF-31E1C4426598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 Accessors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C4FE2B09-A52C-429D-9E24-A850AA112105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Repositories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B278E1-FB2F-4DF8-B879-EB513E6ADE2A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Emailing Implementations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9D0BD12-62C4-4814-9D15-A50BEACF90C6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System Clock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D4A0F7B8-C360-4D82-A393-39E1B000BA99}"/>
              </a:ext>
            </a:extLst>
          </p:cNvPr>
          <p:cNvSpPr/>
          <p:nvPr/>
        </p:nvSpPr>
        <p:spPr>
          <a:xfrm>
            <a:off x="663388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 Services</a:t>
            </a: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512CDA2A-9A8C-4907-89C4-50DEFAABE06D}"/>
              </a:ext>
            </a:extLst>
          </p:cNvPr>
          <p:cNvSpPr/>
          <p:nvPr/>
        </p:nvSpPr>
        <p:spPr>
          <a:xfrm>
            <a:off x="2711824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DbContext</a:t>
            </a:r>
            <a:r>
              <a:rPr lang="en-US" dirty="0"/>
              <a:t> classes</a:t>
            </a:r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7092B782-F977-4268-8812-BEF82A46A2A5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Clients</a:t>
            </a: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CCD6CDE5-D076-4826-BA51-EB5F48D1515C}"/>
              </a:ext>
            </a:extLst>
          </p:cNvPr>
          <p:cNvSpPr/>
          <p:nvPr/>
        </p:nvSpPr>
        <p:spPr>
          <a:xfrm>
            <a:off x="2711824" y="3633999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Storage Accessors</a:t>
            </a:r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5D1282DB-13B4-4185-A295-A54FBD808018}"/>
              </a:ext>
            </a:extLst>
          </p:cNvPr>
          <p:cNvSpPr/>
          <p:nvPr/>
        </p:nvSpPr>
        <p:spPr>
          <a:xfrm>
            <a:off x="2704204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SMS Implementations</a:t>
            </a:r>
            <a:endParaRPr lang="en-US" sz="1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5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Infrastructure project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C0CE25-70CA-4179-9A7D-687C3FBEB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8504" y="1162503"/>
            <a:ext cx="4551646" cy="45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FF6-3F1A-47BD-B20F-0FB83C95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6160" cy="1325563"/>
          </a:xfrm>
        </p:spPr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tx2"/>
                </a:solidFill>
              </a:rPr>
              <a:t>Web</a:t>
            </a:r>
            <a:r>
              <a:rPr lang="en-US" dirty="0"/>
              <a:t> project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2837CA8-DF40-4A61-8B55-B621A5E74C04}"/>
              </a:ext>
            </a:extLst>
          </p:cNvPr>
          <p:cNvSpPr/>
          <p:nvPr/>
        </p:nvSpPr>
        <p:spPr>
          <a:xfrm>
            <a:off x="8507506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0993045-05A5-4810-B974-5BB97ED79A2F}"/>
              </a:ext>
            </a:extLst>
          </p:cNvPr>
          <p:cNvSpPr/>
          <p:nvPr/>
        </p:nvSpPr>
        <p:spPr>
          <a:xfrm>
            <a:off x="4585448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Controllers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FAB384E-8B63-4053-8BDF-31E1C4426598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C4FE2B09-A52C-429D-9E24-A850AA112105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Endpoints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B278E1-FB2F-4DF8-B879-EB513E6ADE2A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Binders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9D0BD12-62C4-4814-9D15-A50BEACF90C6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Tag Helpers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D4A0F7B8-C360-4D82-A393-39E1B000BA99}"/>
              </a:ext>
            </a:extLst>
          </p:cNvPr>
          <p:cNvSpPr/>
          <p:nvPr/>
        </p:nvSpPr>
        <p:spPr>
          <a:xfrm>
            <a:off x="663388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 Services</a:t>
            </a: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512CDA2A-9A8C-4907-89C4-50DEFAABE06D}"/>
              </a:ext>
            </a:extLst>
          </p:cNvPr>
          <p:cNvSpPr/>
          <p:nvPr/>
        </p:nvSpPr>
        <p:spPr>
          <a:xfrm>
            <a:off x="2711824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Razor Pages</a:t>
            </a:r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7092B782-F977-4268-8812-BEF82A46A2A5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Models</a:t>
            </a:r>
          </a:p>
        </p:txBody>
      </p:sp>
      <p:sp>
        <p:nvSpPr>
          <p:cNvPr id="19" name="Rounded Rectangle 4">
            <a:extLst>
              <a:ext uri="{FF2B5EF4-FFF2-40B4-BE49-F238E27FC236}">
                <a16:creationId xmlns:a16="http://schemas.microsoft.com/office/drawing/2014/main" id="{3915825C-0AC9-489D-8949-6FA48007DB7E}"/>
              </a:ext>
            </a:extLst>
          </p:cNvPr>
          <p:cNvSpPr/>
          <p:nvPr/>
        </p:nvSpPr>
        <p:spPr>
          <a:xfrm>
            <a:off x="643128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Views</a:t>
            </a:r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86076C52-C7EB-42F2-A3BF-9AB317D739D2}"/>
              </a:ext>
            </a:extLst>
          </p:cNvPr>
          <p:cNvSpPr/>
          <p:nvPr/>
        </p:nvSpPr>
        <p:spPr>
          <a:xfrm>
            <a:off x="2704204" y="275875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ViewModels</a:t>
            </a:r>
            <a:endParaRPr lang="en-US" dirty="0"/>
          </a:p>
        </p:txBody>
      </p: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B368D836-EE9D-4FF2-89D8-B9DB6C6F5087}"/>
              </a:ext>
            </a:extLst>
          </p:cNvPr>
          <p:cNvSpPr/>
          <p:nvPr/>
        </p:nvSpPr>
        <p:spPr>
          <a:xfrm>
            <a:off x="6633882" y="4509244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Composition Root</a:t>
            </a:r>
          </a:p>
        </p:txBody>
      </p:sp>
    </p:spTree>
    <p:extLst>
      <p:ext uri="{BB962C8B-B14F-4D97-AF65-F5344CB8AC3E}">
        <p14:creationId xmlns:p14="http://schemas.microsoft.com/office/powerpoint/2010/main" val="348363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Web project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2C8D7F2-3BFD-4A05-A3F9-05807357A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150" y="-2162969"/>
            <a:ext cx="3470823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22 0.22685 L -0.11211 0.37037 C -0.13034 0.40115 -0.16081 0.43588 -0.19466 0.46527 C -0.23281 0.49838 -0.2655 0.51851 -0.29037 0.52476 L -0.40833 0.55995 " pathEditMode="relative" rAng="2004000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03" y="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B01E1-683C-4693-BFEB-EEB5A3E9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323022" y="374333"/>
            <a:ext cx="7938135" cy="52920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98720B5-8DE7-4C0F-A442-DE479BFC2E27}"/>
              </a:ext>
            </a:extLst>
          </p:cNvPr>
          <p:cNvSpPr txBox="1">
            <a:spLocks/>
          </p:cNvSpPr>
          <p:nvPr/>
        </p:nvSpPr>
        <p:spPr>
          <a:xfrm>
            <a:off x="6096000" y="1709738"/>
            <a:ext cx="5251450" cy="3788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What about sharing code between applications?</a:t>
            </a:r>
          </a:p>
        </p:txBody>
      </p:sp>
    </p:spTree>
    <p:extLst>
      <p:ext uri="{BB962C8B-B14F-4D97-AF65-F5344CB8AC3E}">
        <p14:creationId xmlns:p14="http://schemas.microsoft.com/office/powerpoint/2010/main" val="1451071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AAE1-C0E5-4C5E-92B6-84E6DF94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Shared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51274-76A7-4652-81FC-AA469869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Domain-Driven Design term</a:t>
            </a:r>
          </a:p>
          <a:p>
            <a:endParaRPr lang="en-US" sz="3600" dirty="0"/>
          </a:p>
          <a:p>
            <a:r>
              <a:rPr lang="en-US" sz="3600" dirty="0"/>
              <a:t>Holds common types shared between DDD apps</a:t>
            </a:r>
          </a:p>
          <a:p>
            <a:endParaRPr lang="en-US" sz="3600" dirty="0"/>
          </a:p>
          <a:p>
            <a:r>
              <a:rPr lang="en-US" sz="3600" dirty="0"/>
              <a:t>Typically reference by Core project(s)</a:t>
            </a:r>
          </a:p>
          <a:p>
            <a:endParaRPr lang="en-US" sz="3600" dirty="0"/>
          </a:p>
          <a:p>
            <a:r>
              <a:rPr lang="en-US" sz="3600" dirty="0"/>
              <a:t>Ideally distributed as NuGet Packages</a:t>
            </a:r>
          </a:p>
        </p:txBody>
      </p:sp>
    </p:spTree>
    <p:extLst>
      <p:ext uri="{BB962C8B-B14F-4D97-AF65-F5344CB8AC3E}">
        <p14:creationId xmlns:p14="http://schemas.microsoft.com/office/powerpoint/2010/main" val="30925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FF6-3F1A-47BD-B20F-0FB83C95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6160" cy="1325563"/>
          </a:xfrm>
        </p:spPr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tx2"/>
                </a:solidFill>
              </a:rPr>
              <a:t>Shared Kernel</a:t>
            </a:r>
            <a:r>
              <a:rPr lang="en-US" dirty="0"/>
              <a:t> project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2837CA8-DF40-4A61-8B55-B621A5E74C04}"/>
              </a:ext>
            </a:extLst>
          </p:cNvPr>
          <p:cNvSpPr/>
          <p:nvPr/>
        </p:nvSpPr>
        <p:spPr>
          <a:xfrm>
            <a:off x="645907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Validators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0993045-05A5-4810-B974-5BB97ED79A2F}"/>
              </a:ext>
            </a:extLst>
          </p:cNvPr>
          <p:cNvSpPr/>
          <p:nvPr/>
        </p:nvSpPr>
        <p:spPr>
          <a:xfrm>
            <a:off x="4585448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Domain Event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FAB384E-8B63-4053-8BDF-31E1C4426598}"/>
              </a:ext>
            </a:extLst>
          </p:cNvPr>
          <p:cNvSpPr/>
          <p:nvPr/>
        </p:nvSpPr>
        <p:spPr>
          <a:xfrm>
            <a:off x="2711824" y="276606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Exceptions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C4FE2B09-A52C-429D-9E24-A850AA112105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Entity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B278E1-FB2F-4DF8-B879-EB513E6ADE2A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Guards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9D0BD12-62C4-4814-9D15-A50BEACF90C6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Common Libraries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D4A0F7B8-C360-4D82-A393-39E1B000BA99}"/>
              </a:ext>
            </a:extLst>
          </p:cNvPr>
          <p:cNvSpPr/>
          <p:nvPr/>
        </p:nvSpPr>
        <p:spPr>
          <a:xfrm>
            <a:off x="4585448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Logging</a:t>
            </a: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512CDA2A-9A8C-4907-89C4-50DEFAABE06D}"/>
              </a:ext>
            </a:extLst>
          </p:cNvPr>
          <p:cNvSpPr/>
          <p:nvPr/>
        </p:nvSpPr>
        <p:spPr>
          <a:xfrm>
            <a:off x="2711824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Value Object</a:t>
            </a:r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7092B782-F977-4268-8812-BEF82A46A2A5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Interfaces</a:t>
            </a:r>
          </a:p>
        </p:txBody>
      </p:sp>
      <p:sp>
        <p:nvSpPr>
          <p:cNvPr id="19" name="Rounded Rectangle 4">
            <a:extLst>
              <a:ext uri="{FF2B5EF4-FFF2-40B4-BE49-F238E27FC236}">
                <a16:creationId xmlns:a16="http://schemas.microsoft.com/office/drawing/2014/main" id="{3915825C-0AC9-489D-8949-6FA48007DB7E}"/>
              </a:ext>
            </a:extLst>
          </p:cNvPr>
          <p:cNvSpPr/>
          <p:nvPr/>
        </p:nvSpPr>
        <p:spPr>
          <a:xfrm>
            <a:off x="643128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Specification</a:t>
            </a:r>
          </a:p>
        </p:txBody>
      </p: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B368D836-EE9D-4FF2-89D8-B9DB6C6F5087}"/>
              </a:ext>
            </a:extLst>
          </p:cNvPr>
          <p:cNvSpPr/>
          <p:nvPr/>
        </p:nvSpPr>
        <p:spPr>
          <a:xfrm>
            <a:off x="2711824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A25CA1D5-1ED4-491C-BC97-5DF405C22CD2}"/>
              </a:ext>
            </a:extLst>
          </p:cNvPr>
          <p:cNvSpPr/>
          <p:nvPr/>
        </p:nvSpPr>
        <p:spPr>
          <a:xfrm>
            <a:off x="838200" y="366755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Auth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26FD7E0-6C5B-4B0A-B764-F1A242F61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22" y="309753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9" grpId="0" animBg="1"/>
      <p:bldP spid="22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9423-ECCE-48F0-90FB-A53415C8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No Infrastructure Dependencies</a:t>
            </a: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045D071D-7A55-4C07-9EDB-399875641DC0}"/>
              </a:ext>
            </a:extLst>
          </p:cNvPr>
          <p:cNvSpPr/>
          <p:nvPr/>
        </p:nvSpPr>
        <p:spPr>
          <a:xfrm>
            <a:off x="3977640" y="1690688"/>
            <a:ext cx="4236720" cy="360045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4BB715-C92B-4488-ABE7-C4A318AB0F76}"/>
              </a:ext>
            </a:extLst>
          </p:cNvPr>
          <p:cNvSpPr txBox="1">
            <a:spLocks/>
          </p:cNvSpPr>
          <p:nvPr/>
        </p:nvSpPr>
        <p:spPr>
          <a:xfrm>
            <a:off x="0" y="5532120"/>
            <a:ext cx="12192000" cy="1062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In Shared Kernel!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207CD7-3B74-4B6F-96AC-C3BDB07DA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111" y="2088071"/>
            <a:ext cx="2423772" cy="304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1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Shared Kernel project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Application Walkthrough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044EB8-CD1C-4EAA-81F9-5E8B23018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0" y="1076915"/>
            <a:ext cx="4756150" cy="47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Architecture with ASP.NET Core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 Smith | @ardalis</a:t>
            </a:r>
          </a:p>
          <a:p>
            <a:r>
              <a:rPr lang="en-US" dirty="0"/>
              <a:t>Ardalis.com | NimblePros.com</a:t>
            </a:r>
          </a:p>
          <a:p>
            <a:r>
              <a:rPr lang="en-US" dirty="0"/>
              <a:t>steve@nimblepros.com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Email me with questions: </a:t>
            </a:r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steve@nimblepros.com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  <a:p>
            <a:r>
              <a:rPr lang="en-US" dirty="0"/>
              <a:t>Find my Clean Architecture Solution Template and more:</a:t>
            </a:r>
          </a:p>
          <a:p>
            <a:r>
              <a:rPr lang="en-US" dirty="0"/>
              <a:t>https://github.com/ardalis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55DE4DB-B06F-451F-B9BF-768B3D9C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architecture formerly known as…</a:t>
            </a:r>
          </a:p>
          <a:p>
            <a:pPr lvl="1"/>
            <a:r>
              <a:rPr lang="en-US" dirty="0"/>
              <a:t>Onion Architecture</a:t>
            </a:r>
          </a:p>
          <a:p>
            <a:pPr lvl="1"/>
            <a:r>
              <a:rPr lang="en-US" dirty="0"/>
              <a:t>Hexagonal Architecture</a:t>
            </a:r>
          </a:p>
          <a:p>
            <a:pPr lvl="1"/>
            <a:r>
              <a:rPr lang="en-US" dirty="0"/>
              <a:t>Ports and Adapters</a:t>
            </a:r>
          </a:p>
          <a:p>
            <a:endParaRPr lang="en-US" dirty="0"/>
          </a:p>
          <a:p>
            <a:r>
              <a:rPr lang="en-US" dirty="0"/>
              <a:t>A domain-centric approach to organizing dependencies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646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N-Tier / N-Layer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112CA0-FE4B-4E20-A09A-0E7119B04A5D}"/>
              </a:ext>
            </a:extLst>
          </p:cNvPr>
          <p:cNvSpPr/>
          <p:nvPr/>
        </p:nvSpPr>
        <p:spPr>
          <a:xfrm>
            <a:off x="2010852" y="2391508"/>
            <a:ext cx="1695157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20662A-CFC4-4ADD-A31E-54670B86012F}"/>
              </a:ext>
            </a:extLst>
          </p:cNvPr>
          <p:cNvSpPr/>
          <p:nvPr/>
        </p:nvSpPr>
        <p:spPr>
          <a:xfrm>
            <a:off x="2010851" y="3532046"/>
            <a:ext cx="1695157" cy="7033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F8DAB4-B772-4A81-9F7C-C2B38E30286A}"/>
              </a:ext>
            </a:extLst>
          </p:cNvPr>
          <p:cNvSpPr/>
          <p:nvPr/>
        </p:nvSpPr>
        <p:spPr>
          <a:xfrm>
            <a:off x="2010851" y="4672584"/>
            <a:ext cx="1695157" cy="7033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Access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2ADDBF7-6161-491B-8D2B-29B3E64845D6}"/>
              </a:ext>
            </a:extLst>
          </p:cNvPr>
          <p:cNvSpPr/>
          <p:nvPr/>
        </p:nvSpPr>
        <p:spPr>
          <a:xfrm>
            <a:off x="2714235" y="3176573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946594F-DD70-4FED-AE0B-5623B2154FDC}"/>
              </a:ext>
            </a:extLst>
          </p:cNvPr>
          <p:cNvSpPr/>
          <p:nvPr/>
        </p:nvSpPr>
        <p:spPr>
          <a:xfrm>
            <a:off x="2714235" y="4317111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C37269-BD97-44F9-BB0D-AC1CEE30B23C}"/>
              </a:ext>
            </a:extLst>
          </p:cNvPr>
          <p:cNvSpPr/>
          <p:nvPr/>
        </p:nvSpPr>
        <p:spPr>
          <a:xfrm>
            <a:off x="6344871" y="2528995"/>
            <a:ext cx="1695157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65675-8B7F-4872-ACAD-4F722C3C7F44}"/>
              </a:ext>
            </a:extLst>
          </p:cNvPr>
          <p:cNvSpPr/>
          <p:nvPr/>
        </p:nvSpPr>
        <p:spPr>
          <a:xfrm>
            <a:off x="6344872" y="3669535"/>
            <a:ext cx="3825551" cy="7033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(Business)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4DD05D-22D7-4B5D-97A4-D7C6E9048653}"/>
              </a:ext>
            </a:extLst>
          </p:cNvPr>
          <p:cNvSpPr/>
          <p:nvPr/>
        </p:nvSpPr>
        <p:spPr>
          <a:xfrm>
            <a:off x="8500435" y="2530419"/>
            <a:ext cx="1695157" cy="7033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  <a:br>
              <a:rPr lang="en-US" dirty="0"/>
            </a:br>
            <a:r>
              <a:rPr lang="en-US" sz="1600" dirty="0"/>
              <a:t>(inc. data access)</a:t>
            </a:r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0BA4808-91EB-47B0-AFC9-28C6E01577C0}"/>
              </a:ext>
            </a:extLst>
          </p:cNvPr>
          <p:cNvSpPr/>
          <p:nvPr/>
        </p:nvSpPr>
        <p:spPr>
          <a:xfrm>
            <a:off x="7048256" y="3314061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57A5F21-681B-48E1-B1D7-9505631F7661}"/>
              </a:ext>
            </a:extLst>
          </p:cNvPr>
          <p:cNvSpPr/>
          <p:nvPr/>
        </p:nvSpPr>
        <p:spPr>
          <a:xfrm>
            <a:off x="9203820" y="3314063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302A70D8-9A4A-4EA4-A15C-EC1BDE1C6913}"/>
              </a:ext>
            </a:extLst>
          </p:cNvPr>
          <p:cNvSpPr/>
          <p:nvPr/>
        </p:nvSpPr>
        <p:spPr>
          <a:xfrm>
            <a:off x="2345591" y="5813122"/>
            <a:ext cx="1024569" cy="826265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57327F3-527B-45D9-ACCE-115B46E13954}"/>
              </a:ext>
            </a:extLst>
          </p:cNvPr>
          <p:cNvSpPr/>
          <p:nvPr/>
        </p:nvSpPr>
        <p:spPr>
          <a:xfrm>
            <a:off x="2713682" y="5457649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9265FB89-F1A1-40E1-9C56-7289E6453B79}"/>
              </a:ext>
            </a:extLst>
          </p:cNvPr>
          <p:cNvSpPr/>
          <p:nvPr/>
        </p:nvSpPr>
        <p:spPr>
          <a:xfrm>
            <a:off x="11071719" y="2467554"/>
            <a:ext cx="1024569" cy="826265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69D0D10-BFB9-47B5-9601-46C67BAEA52D}"/>
              </a:ext>
            </a:extLst>
          </p:cNvPr>
          <p:cNvSpPr/>
          <p:nvPr/>
        </p:nvSpPr>
        <p:spPr>
          <a:xfrm rot="16200000">
            <a:off x="10511805" y="2761433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58F4DDB-8982-41A0-9CFF-F2F4BAD9A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71" y="3027930"/>
            <a:ext cx="1858603" cy="19467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02F2F74-1B76-4D5B-A1D0-9C92F4B50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5282" y="4590904"/>
            <a:ext cx="1968984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steve\Pictures\NTier.png">
            <a:extLst>
              <a:ext uri="{FF2B5EF4-FFF2-40B4-BE49-F238E27FC236}">
                <a16:creationId xmlns:a16="http://schemas.microsoft.com/office/drawing/2014/main" id="{6F71C989-D160-4D55-8626-8AA2006C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9" y="0"/>
            <a:ext cx="10897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16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aked/HexagonalArchitecture.jpg">
            <a:extLst>
              <a:ext uri="{FF2B5EF4-FFF2-40B4-BE49-F238E27FC236}">
                <a16:creationId xmlns:a16="http://schemas.microsoft.com/office/drawing/2014/main" id="{E99A4421-2576-40B1-A24F-F206ED41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31" y="0"/>
            <a:ext cx="10887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7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EE69C7C-D150-45D4-8AFB-E16A10864ED4}"/>
              </a:ext>
            </a:extLst>
          </p:cNvPr>
          <p:cNvSpPr/>
          <p:nvPr/>
        </p:nvSpPr>
        <p:spPr>
          <a:xfrm>
            <a:off x="2980760" y="824753"/>
            <a:ext cx="6230471" cy="553122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DB1D5D6-336E-4651-B098-9F32908E4591}"/>
              </a:ext>
            </a:extLst>
          </p:cNvPr>
          <p:cNvSpPr/>
          <p:nvPr/>
        </p:nvSpPr>
        <p:spPr>
          <a:xfrm>
            <a:off x="4644831" y="2377888"/>
            <a:ext cx="2902325" cy="2424953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Abstractions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CD413D-DE49-49D5-8006-173A2E83CB6F}"/>
              </a:ext>
            </a:extLst>
          </p:cNvPr>
          <p:cNvSpPr/>
          <p:nvPr/>
        </p:nvSpPr>
        <p:spPr>
          <a:xfrm rot="17783102">
            <a:off x="3446023" y="2392676"/>
            <a:ext cx="1792941" cy="5463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Project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9B08F6-1636-4E9F-A284-7E205A955187}"/>
              </a:ext>
            </a:extLst>
          </p:cNvPr>
          <p:cNvSpPr/>
          <p:nvPr/>
        </p:nvSpPr>
        <p:spPr>
          <a:xfrm rot="3823015">
            <a:off x="6970293" y="2300422"/>
            <a:ext cx="1792941" cy="58758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28E49-6182-490E-A893-68F971B73B57}"/>
              </a:ext>
            </a:extLst>
          </p:cNvPr>
          <p:cNvSpPr txBox="1"/>
          <p:nvPr/>
        </p:nvSpPr>
        <p:spPr>
          <a:xfrm>
            <a:off x="5105543" y="2594216"/>
            <a:ext cx="198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Core Project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860600-504C-40D1-99A9-DCA738107581}"/>
              </a:ext>
            </a:extLst>
          </p:cNvPr>
          <p:cNvSpPr/>
          <p:nvPr/>
        </p:nvSpPr>
        <p:spPr>
          <a:xfrm>
            <a:off x="5199522" y="5433903"/>
            <a:ext cx="1792941" cy="5463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Projects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33D076-B8B4-49C1-A47F-A3E234E4E1C7}"/>
              </a:ext>
            </a:extLst>
          </p:cNvPr>
          <p:cNvSpPr/>
          <p:nvPr/>
        </p:nvSpPr>
        <p:spPr>
          <a:xfrm rot="1778827">
            <a:off x="4622843" y="2723199"/>
            <a:ext cx="298492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2F0ABD-59BB-45CB-B681-1E84A139625E}"/>
              </a:ext>
            </a:extLst>
          </p:cNvPr>
          <p:cNvSpPr/>
          <p:nvPr/>
        </p:nvSpPr>
        <p:spPr>
          <a:xfrm rot="9175654">
            <a:off x="7259589" y="2651197"/>
            <a:ext cx="298492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B8671C6-019F-440A-B83A-95B35ABC7272}"/>
              </a:ext>
            </a:extLst>
          </p:cNvPr>
          <p:cNvSpPr/>
          <p:nvPr/>
        </p:nvSpPr>
        <p:spPr>
          <a:xfrm rot="16200000">
            <a:off x="5946746" y="4960114"/>
            <a:ext cx="298492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BF7BEE89-455B-46F0-ACE1-10DB4E210D44}"/>
              </a:ext>
            </a:extLst>
          </p:cNvPr>
          <p:cNvSpPr/>
          <p:nvPr/>
        </p:nvSpPr>
        <p:spPr>
          <a:xfrm>
            <a:off x="9163348" y="510988"/>
            <a:ext cx="1116110" cy="96073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C7E4773-EB24-4644-B953-B8CB86A07FE6}"/>
              </a:ext>
            </a:extLst>
          </p:cNvPr>
          <p:cNvSpPr/>
          <p:nvPr/>
        </p:nvSpPr>
        <p:spPr>
          <a:xfrm>
            <a:off x="10105169" y="1920721"/>
            <a:ext cx="1151967" cy="96073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DB</a:t>
            </a:r>
          </a:p>
          <a:p>
            <a:pPr algn="ctr"/>
            <a:r>
              <a:rPr lang="en-US" sz="1100" dirty="0"/>
              <a:t>(SQLite, In Memory)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65117F-2CE9-4ABB-B103-9A2A2E8314AA}"/>
              </a:ext>
            </a:extLst>
          </p:cNvPr>
          <p:cNvSpPr/>
          <p:nvPr/>
        </p:nvSpPr>
        <p:spPr>
          <a:xfrm rot="19847740">
            <a:off x="7947669" y="1553672"/>
            <a:ext cx="1215729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A02903C-1068-46EB-9815-789812D404E5}"/>
              </a:ext>
            </a:extLst>
          </p:cNvPr>
          <p:cNvSpPr/>
          <p:nvPr/>
        </p:nvSpPr>
        <p:spPr>
          <a:xfrm rot="21045307">
            <a:off x="8361975" y="2407972"/>
            <a:ext cx="1602716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3E0693-C03A-4F93-A46D-0F5E7EE97483}"/>
              </a:ext>
            </a:extLst>
          </p:cNvPr>
          <p:cNvSpPr/>
          <p:nvPr/>
        </p:nvSpPr>
        <p:spPr>
          <a:xfrm rot="1713499">
            <a:off x="2404496" y="1859649"/>
            <a:ext cx="1697666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C7746A4-A7B5-4B61-A346-A0EED05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1572" y="599881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1ADE-CDC4-4902-B8FE-76E5D02E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Architecture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C299C-2168-4535-8DE6-04B1CE86AC82}"/>
              </a:ext>
            </a:extLst>
          </p:cNvPr>
          <p:cNvSpPr txBox="1"/>
          <p:nvPr/>
        </p:nvSpPr>
        <p:spPr>
          <a:xfrm>
            <a:off x="1004316" y="3747246"/>
            <a:ext cx="25818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all business rules and entities in the Core project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91D08F-71D5-404D-BD06-32B11EF564A5}"/>
              </a:ext>
            </a:extLst>
          </p:cNvPr>
          <p:cNvGrpSpPr/>
          <p:nvPr/>
        </p:nvGrpSpPr>
        <p:grpSpPr>
          <a:xfrm>
            <a:off x="421880" y="2967335"/>
            <a:ext cx="1397415" cy="923330"/>
            <a:chOff x="2923033" y="2330824"/>
            <a:chExt cx="1397415" cy="923330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FEE39F03-D9EE-4AAE-8E83-888FB0DC5D51}"/>
                </a:ext>
              </a:extLst>
            </p:cNvPr>
            <p:cNvSpPr/>
            <p:nvPr/>
          </p:nvSpPr>
          <p:spPr>
            <a:xfrm>
              <a:off x="3065929" y="2330824"/>
              <a:ext cx="1111624" cy="9233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970F74-E4F1-41CB-BBAE-612214122E73}"/>
                </a:ext>
              </a:extLst>
            </p:cNvPr>
            <p:cNvSpPr/>
            <p:nvPr/>
          </p:nvSpPr>
          <p:spPr>
            <a:xfrm>
              <a:off x="2923033" y="2330824"/>
              <a:ext cx="139741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19E978-5FFB-4472-B045-C2B4324A3446}"/>
              </a:ext>
            </a:extLst>
          </p:cNvPr>
          <p:cNvGrpSpPr/>
          <p:nvPr/>
        </p:nvGrpSpPr>
        <p:grpSpPr>
          <a:xfrm>
            <a:off x="4168588" y="2967335"/>
            <a:ext cx="1397415" cy="923330"/>
            <a:chOff x="5119386" y="2216944"/>
            <a:chExt cx="1397415" cy="92333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72F115-5D4E-410B-8A42-7041F2D6DD4E}"/>
                </a:ext>
              </a:extLst>
            </p:cNvPr>
            <p:cNvSpPr/>
            <p:nvPr/>
          </p:nvSpPr>
          <p:spPr>
            <a:xfrm>
              <a:off x="5262282" y="2216944"/>
              <a:ext cx="1111624" cy="9233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137E0-8325-4BA8-BF6C-218E5D76A3C4}"/>
                </a:ext>
              </a:extLst>
            </p:cNvPr>
            <p:cNvSpPr/>
            <p:nvPr/>
          </p:nvSpPr>
          <p:spPr>
            <a:xfrm>
              <a:off x="5119386" y="2216944"/>
              <a:ext cx="139741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9129AA-91E5-429E-A2BA-4B5B3B2315C1}"/>
              </a:ext>
            </a:extLst>
          </p:cNvPr>
          <p:cNvGrpSpPr/>
          <p:nvPr/>
        </p:nvGrpSpPr>
        <p:grpSpPr>
          <a:xfrm>
            <a:off x="7915296" y="2967335"/>
            <a:ext cx="1397415" cy="923330"/>
            <a:chOff x="5495904" y="3657600"/>
            <a:chExt cx="1397415" cy="923330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6ECB2E57-AE10-4C72-89F7-89A1228F0DCC}"/>
                </a:ext>
              </a:extLst>
            </p:cNvPr>
            <p:cNvSpPr/>
            <p:nvPr/>
          </p:nvSpPr>
          <p:spPr>
            <a:xfrm>
              <a:off x="5638800" y="3657600"/>
              <a:ext cx="1111624" cy="9233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6261C5-264E-4F34-AAFC-616A9857FD0D}"/>
                </a:ext>
              </a:extLst>
            </p:cNvPr>
            <p:cNvSpPr/>
            <p:nvPr/>
          </p:nvSpPr>
          <p:spPr>
            <a:xfrm>
              <a:off x="5495904" y="3657600"/>
              <a:ext cx="139741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153EDE-7953-4C0A-8AE7-9B2024231020}"/>
              </a:ext>
            </a:extLst>
          </p:cNvPr>
          <p:cNvSpPr txBox="1"/>
          <p:nvPr/>
        </p:nvSpPr>
        <p:spPr>
          <a:xfrm>
            <a:off x="4716247" y="3747246"/>
            <a:ext cx="25818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dependencies flow toward the Core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60DE54-306F-4B56-B18A-4275375C3A3C}"/>
              </a:ext>
            </a:extLst>
          </p:cNvPr>
          <p:cNvSpPr txBox="1"/>
          <p:nvPr/>
        </p:nvSpPr>
        <p:spPr>
          <a:xfrm>
            <a:off x="8639551" y="3756210"/>
            <a:ext cx="3130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Inner projects define interfaces; output projects implement them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1144158-6AA9-4F2A-B36F-ED77C6A64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2711" y="341293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FF6-3F1A-47BD-B20F-0FB83C95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tx2"/>
                </a:solidFill>
              </a:rPr>
              <a:t>Core</a:t>
            </a:r>
            <a:r>
              <a:rPr lang="en-US" dirty="0"/>
              <a:t> project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2837CA8-DF40-4A61-8B55-B621A5E74C04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Interfaces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0993045-05A5-4810-B974-5BB97ED79A2F}"/>
              </a:ext>
            </a:extLst>
          </p:cNvPr>
          <p:cNvSpPr/>
          <p:nvPr/>
        </p:nvSpPr>
        <p:spPr>
          <a:xfrm>
            <a:off x="2743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Entities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FAB384E-8B63-4053-8BDF-31E1C4426598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Objects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C4FE2B09-A52C-429D-9E24-A850AA112105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Aggregates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B278E1-FB2F-4DF8-B879-EB513E6ADE2A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Domain Services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CDC0C13A-CDBE-4FB2-B1D1-D8CD23990E16}"/>
              </a:ext>
            </a:extLst>
          </p:cNvPr>
          <p:cNvSpPr/>
          <p:nvPr/>
        </p:nvSpPr>
        <p:spPr>
          <a:xfrm>
            <a:off x="6633882" y="1898122"/>
            <a:ext cx="1645920" cy="662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Events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9D0BD12-62C4-4814-9D15-A50BEACF90C6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Domain Exceptions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66C4A9B-EE74-4A11-A9B7-12EC75DC9EE7}"/>
              </a:ext>
            </a:extLst>
          </p:cNvPr>
          <p:cNvSpPr/>
          <p:nvPr/>
        </p:nvSpPr>
        <p:spPr>
          <a:xfrm>
            <a:off x="6633882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Specifications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1083335C-4012-4A3C-A7D3-DF1E6D2C990C}"/>
              </a:ext>
            </a:extLst>
          </p:cNvPr>
          <p:cNvSpPr/>
          <p:nvPr/>
        </p:nvSpPr>
        <p:spPr>
          <a:xfrm>
            <a:off x="8507506" y="1898122"/>
            <a:ext cx="1645920" cy="662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Handlers</a:t>
            </a: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2B197D46-B7AF-4253-9E70-0EEC9D49EDD2}"/>
              </a:ext>
            </a:extLst>
          </p:cNvPr>
          <p:cNvSpPr/>
          <p:nvPr/>
        </p:nvSpPr>
        <p:spPr>
          <a:xfrm>
            <a:off x="6633882" y="4509244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Enums</a:t>
            </a: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832D259B-2535-4492-9A57-A934A12CD934}"/>
              </a:ext>
            </a:extLst>
          </p:cNvPr>
          <p:cNvSpPr/>
          <p:nvPr/>
        </p:nvSpPr>
        <p:spPr>
          <a:xfrm>
            <a:off x="6633882" y="3638870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Validators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D4A0F7B8-C360-4D82-A393-39E1B000BA99}"/>
              </a:ext>
            </a:extLst>
          </p:cNvPr>
          <p:cNvSpPr/>
          <p:nvPr/>
        </p:nvSpPr>
        <p:spPr>
          <a:xfrm>
            <a:off x="663388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 Guards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2B1FAE8-59C5-4941-9B5E-91E124F88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6160" y="4637938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352</Words>
  <Application>Microsoft Office PowerPoint</Application>
  <PresentationFormat>Widescreen</PresentationFormat>
  <Paragraphs>122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Open Sans</vt:lpstr>
      <vt:lpstr>Arial</vt:lpstr>
      <vt:lpstr>Calibri</vt:lpstr>
      <vt:lpstr>Consolas</vt:lpstr>
      <vt:lpstr>1_Office Theme</vt:lpstr>
      <vt:lpstr>3_Office Theme</vt:lpstr>
      <vt:lpstr>2_Office Theme</vt:lpstr>
      <vt:lpstr>PowerPoint Presentation</vt:lpstr>
      <vt:lpstr>Clean Architecture with ASP.NET Core 6</vt:lpstr>
      <vt:lpstr>What is Clean Architecture</vt:lpstr>
      <vt:lpstr>Two Common Approaches</vt:lpstr>
      <vt:lpstr>PowerPoint Presentation</vt:lpstr>
      <vt:lpstr>PowerPoint Presentation</vt:lpstr>
      <vt:lpstr>PowerPoint Presentation</vt:lpstr>
      <vt:lpstr>Clean Architecture Rules</vt:lpstr>
      <vt:lpstr>What belongs in the Core project</vt:lpstr>
      <vt:lpstr>Demo</vt:lpstr>
      <vt:lpstr>What belongs in the Infrastructure project</vt:lpstr>
      <vt:lpstr>Demo</vt:lpstr>
      <vt:lpstr>What belongs in the Web project</vt:lpstr>
      <vt:lpstr>Demo</vt:lpstr>
      <vt:lpstr>PowerPoint Presentation</vt:lpstr>
      <vt:lpstr>The Shared Kernel</vt:lpstr>
      <vt:lpstr>What belongs in the Shared Kernel project</vt:lpstr>
      <vt:lpstr>No Infrastructure Dependencies</vt:lpstr>
      <vt:lpstr>Demo</vt:lpstr>
      <vt:lpstr>Thanks for joining!</vt:lpstr>
      <vt:lpstr>Announcemnet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Steve Smith</cp:lastModifiedBy>
  <cp:revision>6</cp:revision>
  <dcterms:created xsi:type="dcterms:W3CDTF">2020-08-18T20:47:27Z</dcterms:created>
  <dcterms:modified xsi:type="dcterms:W3CDTF">2021-11-03T20:47:29Z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